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09" r:id="rId2"/>
    <p:sldId id="264" r:id="rId3"/>
    <p:sldId id="304" r:id="rId4"/>
    <p:sldId id="322" r:id="rId5"/>
    <p:sldId id="355" r:id="rId6"/>
    <p:sldId id="406" r:id="rId7"/>
    <p:sldId id="411" r:id="rId8"/>
    <p:sldId id="408" r:id="rId9"/>
    <p:sldId id="359" r:id="rId10"/>
    <p:sldId id="273" r:id="rId11"/>
    <p:sldId id="389" r:id="rId12"/>
    <p:sldId id="390" r:id="rId13"/>
    <p:sldId id="391" r:id="rId14"/>
    <p:sldId id="394" r:id="rId15"/>
    <p:sldId id="395" r:id="rId16"/>
    <p:sldId id="402" r:id="rId17"/>
    <p:sldId id="403" r:id="rId18"/>
    <p:sldId id="399" r:id="rId19"/>
    <p:sldId id="400" r:id="rId20"/>
    <p:sldId id="401" r:id="rId21"/>
    <p:sldId id="357" r:id="rId22"/>
    <p:sldId id="345" r:id="rId23"/>
    <p:sldId id="407" r:id="rId24"/>
    <p:sldId id="384" r:id="rId25"/>
    <p:sldId id="405" r:id="rId26"/>
    <p:sldId id="346" r:id="rId27"/>
    <p:sldId id="382" r:id="rId28"/>
    <p:sldId id="34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F5"/>
    <a:srgbClr val="C1FFED"/>
    <a:srgbClr val="F9B3B9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4"/>
    <p:restoredTop sz="93003"/>
  </p:normalViewPr>
  <p:slideViewPr>
    <p:cSldViewPr snapToGrid="0" snapToObjects="1" showGuides="1">
      <p:cViewPr>
        <p:scale>
          <a:sx n="56" d="100"/>
          <a:sy n="56" d="100"/>
        </p:scale>
        <p:origin x="2408" y="9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openxmlformats.org/officeDocument/2006/relationships/image" Target="../media/image22.png"/><Relationship Id="rId7" Type="http://schemas.openxmlformats.org/officeDocument/2006/relationships/image" Target="../media/image23.jpg"/><Relationship Id="rId8" Type="http://schemas.openxmlformats.org/officeDocument/2006/relationships/image" Target="../media/image24.png"/><Relationship Id="rId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microsoft.com/office/2007/relationships/hdphoto" Target="../media/hdphoto5.wdp"/><Relationship Id="rId13" Type="http://schemas.openxmlformats.org/officeDocument/2006/relationships/image" Target="../media/image9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10.png"/><Relationship Id="rId17" Type="http://schemas.microsoft.com/office/2007/relationships/hdphoto" Target="../media/hdphoto8.wdp"/><Relationship Id="rId1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6" y="2273300"/>
            <a:ext cx="10058400" cy="18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4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err="1">
                <a:solidFill>
                  <a:schemeClr val="bg1"/>
                </a:solidFill>
              </a:rPr>
              <a:t>DrectX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11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를 이용한 프레임워크 자체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DriectX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11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에서 제공하는 파이프 라인을 익혀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게임에 적합한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환경의 프레임워크 제작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FBX SDK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를 활용한 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FBX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파일 임포트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쉽게 많이 사용되는 모델링 파일인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FBX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를</a:t>
            </a: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Auto Desk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에서 제공하는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FBX SDK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를 통하여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Import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4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 오브젝트의 스키닝 애니메이션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Mesh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bone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으로 이루어진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FBX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파일을 활용하여</a:t>
            </a: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움직일 때의 시간에 따른 보간을 하여 애니메이션 출력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2410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미정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0195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미정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310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미정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229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Boost </a:t>
            </a:r>
            <a:r>
              <a:rPr kumimoji="1" lang="en-US" altLang="ko-KR" sz="3600" b="1" dirty="0" err="1">
                <a:solidFill>
                  <a:schemeClr val="bg1"/>
                </a:solidFill>
              </a:rPr>
              <a:t>Asio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라이브러리를 활용한 서버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Boost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Asio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외부 라이브러리를 활용하여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최신 개발 트렌드에 맞춰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OS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상관없이 작동하는 서버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김형준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703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패킷 통신 최적화를 위한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데드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레커닝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기존 프레임 당 매 번 전송하던 패킷 전송을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데드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레커닝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기법을 사용하여 통신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부하량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감소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김형준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09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차별화 가능한 액션 전투 시스템 기획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발열 시스템을 메인으로 한 액션성을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살려줄 수 있는 전투시스템 도입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FFC000"/>
                </a:solidFill>
              </a:rPr>
              <a:t>기획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43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 주요 데이터의 테이블화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설정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스킬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아이템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퀘스트 등의 테이블화를 통해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향후 컨텐츠 추가를 위한 데이터 중심 설계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FFC000"/>
                </a:solidFill>
              </a:rPr>
              <a:t>기획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신창섭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537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25877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프로젝트 명</a:t>
            </a:r>
          </a:p>
        </p:txBody>
      </p:sp>
      <p:sp>
        <p:nvSpPr>
          <p:cNvPr id="8" name="평행 사변형[P] 7"/>
          <p:cNvSpPr/>
          <p:nvPr/>
        </p:nvSpPr>
        <p:spPr>
          <a:xfrm>
            <a:off x="2018370" y="1258779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tx1"/>
                </a:solidFill>
              </a:rPr>
              <a:t>프로젝트 편돌이</a:t>
            </a:r>
          </a:p>
        </p:txBody>
      </p:sp>
      <p:sp>
        <p:nvSpPr>
          <p:cNvPr id="9" name="평행 사변형[P] 8"/>
          <p:cNvSpPr/>
          <p:nvPr/>
        </p:nvSpPr>
        <p:spPr>
          <a:xfrm>
            <a:off x="278780" y="253075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특징</a:t>
            </a:r>
          </a:p>
        </p:txBody>
      </p:sp>
      <p:sp>
        <p:nvSpPr>
          <p:cNvPr id="10" name="평행 사변형[P] 9"/>
          <p:cNvSpPr/>
          <p:nvPr/>
        </p:nvSpPr>
        <p:spPr>
          <a:xfrm>
            <a:off x="1739590" y="2530759"/>
            <a:ext cx="559085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당신의 선택에 반응하는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연속타격 키보드 액션 </a:t>
            </a:r>
            <a:r>
              <a:rPr lang="en-US" altLang="ko-KR" sz="2400" b="1" dirty="0">
                <a:solidFill>
                  <a:schemeClr val="tx1"/>
                </a:solidFill>
              </a:rPr>
              <a:t>RPG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9" y="354378"/>
            <a:ext cx="4445622" cy="91054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</a:rPr>
              <a:t>Team </a:t>
            </a:r>
            <a:r>
              <a:rPr lang="ko-KR" altLang="en-US" sz="4000" dirty="0">
                <a:solidFill>
                  <a:schemeClr val="bg1"/>
                </a:solidFill>
              </a:rPr>
              <a:t>편돌이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549745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서버</a:t>
            </a:r>
          </a:p>
        </p:txBody>
      </p:sp>
      <p:sp>
        <p:nvSpPr>
          <p:cNvPr id="15" name="평행 사변형[P] 14"/>
          <p:cNvSpPr/>
          <p:nvPr/>
        </p:nvSpPr>
        <p:spPr>
          <a:xfrm>
            <a:off x="2044700" y="3549746"/>
            <a:ext cx="864870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3200" dirty="0">
                <a:solidFill>
                  <a:schemeClr val="tx1"/>
                </a:solidFill>
              </a:rPr>
              <a:t>김형준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2013182046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4174299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7" name="평행 사변형[P] 16"/>
          <p:cNvSpPr/>
          <p:nvPr/>
        </p:nvSpPr>
        <p:spPr>
          <a:xfrm>
            <a:off x="2043249" y="4174299"/>
            <a:ext cx="8497751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허지훈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2013180055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787967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9" name="평행 사변형[P] 18"/>
          <p:cNvSpPr/>
          <p:nvPr/>
        </p:nvSpPr>
        <p:spPr>
          <a:xfrm>
            <a:off x="2032955" y="4787967"/>
            <a:ext cx="8355645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홍승필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415338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기획</a:t>
            </a:r>
          </a:p>
        </p:txBody>
      </p:sp>
      <p:sp>
        <p:nvSpPr>
          <p:cNvPr id="21" name="평행 사변형[P] 20"/>
          <p:cNvSpPr/>
          <p:nvPr/>
        </p:nvSpPr>
        <p:spPr>
          <a:xfrm>
            <a:off x="2024253" y="5415338"/>
            <a:ext cx="8211947" cy="620509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신창섭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엔터테인먼트 컴퓨팅학과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2013184042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575840" y="1049545"/>
            <a:ext cx="3217277" cy="1868812"/>
            <a:chOff x="9560868" y="4405186"/>
            <a:chExt cx="2232249" cy="1296641"/>
          </a:xfrm>
        </p:grpSpPr>
        <p:sp>
          <p:nvSpPr>
            <p:cNvPr id="24" name="직사각형 23"/>
            <p:cNvSpPr/>
            <p:nvPr/>
          </p:nvSpPr>
          <p:spPr>
            <a:xfrm>
              <a:off x="9560869" y="5052978"/>
              <a:ext cx="2232248" cy="64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60868" y="4405186"/>
              <a:ext cx="2232248" cy="647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 dirty="0">
                  <a:solidFill>
                    <a:schemeClr val="tx1"/>
                  </a:solidFill>
                </a:rPr>
                <a:t>지도교수 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서명</a:t>
              </a:r>
              <a:endParaRPr lang="en-US" altLang="ko-KR" sz="2800" dirty="0" smtClean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</a:rPr>
                <a:t>정내훈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5" name="평행 사변형[P] 44"/>
          <p:cNvSpPr/>
          <p:nvPr/>
        </p:nvSpPr>
        <p:spPr>
          <a:xfrm>
            <a:off x="278780" y="1885406"/>
            <a:ext cx="1918010" cy="64535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장르</a:t>
            </a:r>
          </a:p>
        </p:txBody>
      </p:sp>
      <p:sp>
        <p:nvSpPr>
          <p:cNvPr id="46" name="평행 사변형[P] 45"/>
          <p:cNvSpPr/>
          <p:nvPr/>
        </p:nvSpPr>
        <p:spPr>
          <a:xfrm>
            <a:off x="2018370" y="1897656"/>
            <a:ext cx="5475249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액션 </a:t>
            </a:r>
            <a:r>
              <a:rPr kumimoji="1" lang="en-US" altLang="ko-KR" sz="2800" dirty="0">
                <a:solidFill>
                  <a:schemeClr val="tx1"/>
                </a:solidFill>
              </a:rPr>
              <a:t>MMORPG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5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게임의 컨셉과 어울리는 모델 및 애니메이션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빠르게 반응하는 애니메이션과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이를 살려 줄 수 있는 로우폴리 데이터 제작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FFC000"/>
                </a:solidFill>
              </a:rPr>
              <a:t>기획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신창섭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497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 툴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DirectX 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Trello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( google calendar</a:t>
            </a:r>
            <a:r>
              <a:rPr lang="ko-KR" altLang="en-US" sz="2800" dirty="0">
                <a:solidFill>
                  <a:schemeClr val="bg1"/>
                </a:solidFill>
              </a:rPr>
              <a:t> 연동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/>
                </a:solidFill>
              </a:rPr>
              <a:t>Github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3dsMax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Adobe Photoshop CC 2015.5</a:t>
            </a: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414" y="3234680"/>
            <a:ext cx="565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>
                <a:solidFill>
                  <a:schemeClr val="bg1"/>
                </a:solidFill>
              </a:rPr>
              <a:t>앞이 깜깜하니 검은 배경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394891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675060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602439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237439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675326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919939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549201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590957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5087768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479066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203379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963561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273057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772799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92" y="100013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" y="275422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212091"/>
            <a:ext cx="725436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4955" y="1913818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11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913818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58855" y="2241247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29407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몬스터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922582" y="296573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6199" y="2962254"/>
            <a:ext cx="1191871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44770" y="3697826"/>
            <a:ext cx="770796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814278" y="3700243"/>
            <a:ext cx="111032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46287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23310" y="3702659"/>
            <a:ext cx="88696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5469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078916" y="3690575"/>
            <a:ext cx="147836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지형 오브젝트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88915" y="3692992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883916" y="3688158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 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507794" y="2955293"/>
            <a:ext cx="220329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05388" y="2969214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71604" y="408805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시스템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43204" y="408805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614804" y="408805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리소스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1338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96484" y="2958774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아이템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681517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75414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09533" y="297269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던전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레벨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00004" y="408805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</a:rPr>
              <a:t>작성완료</a:t>
            </a:r>
            <a:endParaRPr kumimoji="1"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rgbClr val="00B0F0"/>
                </a:solidFill>
              </a:rPr>
              <a:t>시스템</a:t>
            </a:r>
            <a:endParaRPr kumimoji="1"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008987" y="3702659"/>
            <a:ext cx="5812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smtClean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313900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Boost </a:t>
            </a:r>
            <a:r>
              <a:rPr kumimoji="1" lang="en-US" altLang="ko-KR" dirty="0" err="1">
                <a:solidFill>
                  <a:schemeClr val="bg1"/>
                </a:solidFill>
              </a:rPr>
              <a:t>asio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작성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03021" y="3022506"/>
            <a:ext cx="313900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코드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리팩토링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42"/>
          <p:cNvSpPr/>
          <p:nvPr/>
        </p:nvSpPr>
        <p:spPr>
          <a:xfrm>
            <a:off x="3956834" y="3776204"/>
            <a:ext cx="4292821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패킷 최적화 작업</a:t>
            </a:r>
          </a:p>
        </p:txBody>
      </p:sp>
      <p:sp>
        <p:nvSpPr>
          <p:cNvPr id="22" name="모서리가 둥근 직사각형 42"/>
          <p:cNvSpPr/>
          <p:nvPr/>
        </p:nvSpPr>
        <p:spPr>
          <a:xfrm>
            <a:off x="6264459" y="4563951"/>
            <a:ext cx="4292821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필요한 </a:t>
            </a:r>
            <a:r>
              <a:rPr kumimoji="1" lang="en-US" altLang="ko-KR" dirty="0">
                <a:solidFill>
                  <a:schemeClr val="bg1"/>
                </a:solidFill>
              </a:rPr>
              <a:t>AI </a:t>
            </a:r>
            <a:r>
              <a:rPr kumimoji="1" lang="ko-KR" altLang="en-US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23" name="모서리가 둥근 직사각형 42"/>
          <p:cNvSpPr/>
          <p:nvPr/>
        </p:nvSpPr>
        <p:spPr>
          <a:xfrm>
            <a:off x="9725899" y="2200339"/>
            <a:ext cx="198519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최종 마무리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943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클라이언트</a:t>
            </a:r>
            <a:r>
              <a:rPr kumimoji="1" lang="en-US" altLang="ko-KR" sz="4000" dirty="0">
                <a:solidFill>
                  <a:schemeClr val="bg1"/>
                </a:solidFill>
              </a:rPr>
              <a:t>1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987311"/>
            <a:ext cx="113133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임포트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237351" y="3776205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713595" y="4493961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이동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클라이언트</a:t>
            </a:r>
            <a:r>
              <a:rPr kumimoji="1" lang="en-US" altLang="ko-KR" sz="4000" dirty="0">
                <a:solidFill>
                  <a:schemeClr val="bg1"/>
                </a:solidFill>
              </a:rPr>
              <a:t>2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987311"/>
            <a:ext cx="113133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임포트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237351" y="3776205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713595" y="4493961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이동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986" y="201301"/>
            <a:ext cx="771954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800" b="1" dirty="0">
                <a:solidFill>
                  <a:schemeClr val="bg1"/>
                </a:solidFill>
              </a:rPr>
              <a:t>Project </a:t>
            </a:r>
            <a:r>
              <a:rPr kumimoji="1" lang="ko-KR" altLang="en-US" sz="8800" b="1" dirty="0" smtClean="0">
                <a:solidFill>
                  <a:schemeClr val="bg1"/>
                </a:solidFill>
              </a:rPr>
              <a:t>편돌이</a:t>
            </a:r>
            <a:endParaRPr kumimoji="1" lang="en-US" altLang="ko-KR" sz="8800" b="1" dirty="0" smtClean="0">
              <a:solidFill>
                <a:schemeClr val="bg1"/>
              </a:solidFill>
            </a:endParaRPr>
          </a:p>
          <a:p>
            <a:r>
              <a:rPr kumimoji="1" lang="ko-KR" altLang="en-US" sz="5400" b="1" dirty="0" smtClean="0">
                <a:solidFill>
                  <a:srgbClr val="FFFF00"/>
                </a:solidFill>
              </a:rPr>
              <a:t>연구목적</a:t>
            </a:r>
            <a:endParaRPr kumimoji="1" lang="en-US" altLang="ko-KR" sz="54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1193" y="2921760"/>
            <a:ext cx="10880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rgbClr val="00B0F0"/>
                </a:solidFill>
              </a:rPr>
              <a:t>MMORPG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규모</a:t>
            </a:r>
            <a:r>
              <a:rPr kumimoji="1" lang="ko-KR" altLang="en-US" sz="3200" b="1" dirty="0" smtClean="0">
                <a:solidFill>
                  <a:schemeClr val="bg1"/>
                </a:solidFill>
              </a:rPr>
              <a:t>의 키보드 조작 기반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액션 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게임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제작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726" y="4185921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게임공학부에서 배운 지식을 활용해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Direct X 11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기반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3D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게임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7726" y="552196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각 파트에 대한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확실한 역할 분담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을 통해 제대로 된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팀 프로젝트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경험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37805" y="349136"/>
            <a:ext cx="2980767" cy="931193"/>
            <a:chOff x="437805" y="349136"/>
            <a:chExt cx="3485805" cy="1088967"/>
          </a:xfrm>
        </p:grpSpPr>
        <p:sp>
          <p:nvSpPr>
            <p:cNvPr id="17" name="직사각형 16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          책임져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 smtClean="0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88" name="설명선 1[L] 87"/>
          <p:cNvSpPr/>
          <p:nvPr/>
        </p:nvSpPr>
        <p:spPr>
          <a:xfrm>
            <a:off x="7699322" y="5412751"/>
            <a:ext cx="4160316" cy="1211912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탱커가 시선을 끄는 동안 쌓인 발열을 모두 소모하여 강력한 궁극기를 사용하는 원거리 마법형 직업</a:t>
            </a:r>
            <a:endParaRPr kumimoji="1" lang="ko-KR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3" name="설명선 1[L] 92"/>
          <p:cNvSpPr/>
          <p:nvPr/>
        </p:nvSpPr>
        <p:spPr>
          <a:xfrm>
            <a:off x="496143" y="1607439"/>
            <a:ext cx="3918999" cy="856770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6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b="1" dirty="0" smtClean="0">
                <a:solidFill>
                  <a:sysClr val="windowText" lastClr="000000"/>
                </a:solidFill>
              </a:rPr>
              <a:t>적의 공격을 방어하고</a:t>
            </a:r>
            <a:r>
              <a:rPr kumimoji="1" lang="en-US" altLang="ko-KR" sz="1600" b="1" dirty="0" smtClean="0">
                <a:solidFill>
                  <a:sysClr val="windowText" lastClr="000000"/>
                </a:solidFill>
              </a:rPr>
              <a:t>,</a:t>
            </a:r>
            <a:endParaRPr kumimoji="1" lang="en-US" altLang="ko-KR" sz="16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b="1" dirty="0" smtClean="0">
                <a:solidFill>
                  <a:sysClr val="windowText" lastClr="000000"/>
                </a:solidFill>
              </a:rPr>
              <a:t>발열 점수를 얻는 방어형 직업</a:t>
            </a:r>
            <a:endParaRPr kumimoji="1"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설명선 1[L] 93"/>
          <p:cNvSpPr/>
          <p:nvPr/>
        </p:nvSpPr>
        <p:spPr>
          <a:xfrm>
            <a:off x="7712245" y="376554"/>
            <a:ext cx="4128728" cy="755596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b="1" dirty="0" smtClean="0">
                <a:solidFill>
                  <a:sysClr val="windowText" lastClr="000000"/>
                </a:solidFill>
              </a:rPr>
              <a:t>이하의 공격은 효과를 발휘하지 못함</a:t>
            </a:r>
            <a:endParaRPr kumimoji="1"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적 타격 시 확실한 리액션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역동적인 카메라 움직임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조작의 즉각성</a:t>
            </a:r>
            <a:endParaRPr kumimoji="1" lang="en-US" altLang="ko-KR" sz="3600"/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0280632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되는 시스템</a:t>
            </a:r>
            <a:endParaRPr kumimoji="0" lang="ko-KR" altLang="ko-KR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charset="-127"/>
              <a:ea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끊임없이 공격을 하는 즐거움 부여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발열점수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42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003201" y="304800"/>
            <a:ext cx="6112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 smtClean="0"/>
              <a:t>대략 이런 느낌들</a:t>
            </a:r>
            <a:endParaRPr kumimoji="1" lang="ko-KR" altLang="en-US" sz="6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5" y="3050504"/>
            <a:ext cx="1387869" cy="14609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51539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040627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3250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8039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12" name="TextBox 13"/>
          <p:cNvSpPr txBox="1"/>
          <p:nvPr/>
        </p:nvSpPr>
        <p:spPr>
          <a:xfrm>
            <a:off x="3094755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7" y="3050504"/>
            <a:ext cx="1801676" cy="1399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3714128" y="3004042"/>
            <a:ext cx="611520" cy="63343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3907247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7"/>
          <p:cNvSpPr txBox="1"/>
          <p:nvPr/>
        </p:nvSpPr>
        <p:spPr>
          <a:xfrm>
            <a:off x="4704897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3601487" y="3444222"/>
            <a:ext cx="611520" cy="6334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3857493" y="3366617"/>
            <a:ext cx="611520" cy="633431"/>
          </a:xfrm>
          <a:prstGeom prst="rect">
            <a:avLst/>
          </a:prstGeom>
        </p:spPr>
      </p:pic>
      <p:sp>
        <p:nvSpPr>
          <p:cNvPr id="19" name="TextBox 22"/>
          <p:cNvSpPr txBox="1"/>
          <p:nvPr/>
        </p:nvSpPr>
        <p:spPr>
          <a:xfrm>
            <a:off x="1841636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강화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4" y="3078720"/>
            <a:ext cx="1765344" cy="137095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" y="3146347"/>
            <a:ext cx="599188" cy="6206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3" y="3050504"/>
            <a:ext cx="1387869" cy="1460915"/>
          </a:xfrm>
          <a:prstGeom prst="rect">
            <a:avLst/>
          </a:prstGeom>
        </p:spPr>
      </p:pic>
      <p:sp>
        <p:nvSpPr>
          <p:cNvPr id="23" name="TextBox 26"/>
          <p:cNvSpPr txBox="1"/>
          <p:nvPr/>
        </p:nvSpPr>
        <p:spPr>
          <a:xfrm>
            <a:off x="8698157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7887245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859868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24657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27" name="TextBox 30"/>
          <p:cNvSpPr txBox="1"/>
          <p:nvPr/>
        </p:nvSpPr>
        <p:spPr>
          <a:xfrm>
            <a:off x="8941373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5" y="3050504"/>
            <a:ext cx="1801676" cy="139917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9753865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4"/>
          <p:cNvSpPr txBox="1"/>
          <p:nvPr/>
        </p:nvSpPr>
        <p:spPr>
          <a:xfrm>
            <a:off x="10551515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sp>
        <p:nvSpPr>
          <p:cNvPr id="31" name="TextBox 37"/>
          <p:cNvSpPr txBox="1"/>
          <p:nvPr/>
        </p:nvSpPr>
        <p:spPr>
          <a:xfrm>
            <a:off x="7688254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변이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82" y="3078720"/>
            <a:ext cx="1765344" cy="13709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0" y="3146347"/>
            <a:ext cx="599188" cy="62065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45" y="2984407"/>
            <a:ext cx="1152525" cy="12001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4" y="2077937"/>
            <a:ext cx="1303580" cy="83429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3" y="2077937"/>
            <a:ext cx="1303580" cy="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27312" y="1452972"/>
            <a:ext cx="1156604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사용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8" name="원형 7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연결선[R] 8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14" name="타원 13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6" name="직선 연결선[R] 15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지연 17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지연 18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지연 19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오른쪽 화살표[R] 21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오른쪽 화살표[R] 22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6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" y="2062379"/>
            <a:ext cx="5884148" cy="3309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8" y="2062379"/>
            <a:ext cx="6068028" cy="3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7870</TotalTime>
  <Words>754</Words>
  <Application>Microsoft Macintosh PowerPoint</Application>
  <PresentationFormat>와이드스크린</PresentationFormat>
  <Paragraphs>351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1638</cp:revision>
  <cp:lastPrinted>2016-05-19T07:43:09Z</cp:lastPrinted>
  <dcterms:created xsi:type="dcterms:W3CDTF">2016-04-26T05:01:04Z</dcterms:created>
  <dcterms:modified xsi:type="dcterms:W3CDTF">2016-11-19T12:09:01Z</dcterms:modified>
</cp:coreProperties>
</file>